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6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y="6858000" cx="12192000"/>
  <p:notesSz cx="6858000" cy="9144000"/>
  <p:embeddedFontLst>
    <p:embeddedFont>
      <p:font typeface="Arial Narrow"/>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3840">
          <p15:clr>
            <a:srgbClr val="000000"/>
          </p15:clr>
        </p15:guide>
      </p15:sldGuideLst>
    </p:ext>
    <p:ext uri="http://customooxmlschemas.google.com/">
      <go:slidesCustomData xmlns:go="http://customooxmlschemas.google.com/" r:id="rId22" roundtripDataSignature="AMtx7mgVJxFK/ngEckpSaFDEQqeAwS1bFQ=="/>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6" nam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rialNarrow-italic.fntdata"/><Relationship Id="rId11" Type="http://schemas.openxmlformats.org/officeDocument/2006/relationships/slide" Target="slides/slide4.xml"/><Relationship Id="rId22" Type="http://customschemas.google.com/relationships/presentationmetadata" Target="metadata"/><Relationship Id="rId10" Type="http://schemas.openxmlformats.org/officeDocument/2006/relationships/slide" Target="slides/slide3.xml"/><Relationship Id="rId21" Type="http://schemas.openxmlformats.org/officeDocument/2006/relationships/font" Target="fonts/ArialNarrow-boldItalic.fntdata"/><Relationship Id="rId13" Type="http://schemas.openxmlformats.org/officeDocument/2006/relationships/slide" Target="slides/slide6.xml"/><Relationship Id="rId12" Type="http://schemas.openxmlformats.org/officeDocument/2006/relationships/slide" Target="slides/slide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2.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5" Type="http://schemas.openxmlformats.org/officeDocument/2006/relationships/slideMaster" Target="slideMasters/slideMaster1.xml"/><Relationship Id="rId19" Type="http://schemas.openxmlformats.org/officeDocument/2006/relationships/font" Target="fonts/ArialNarrow-bold.fntdata"/><Relationship Id="rId6" Type="http://schemas.openxmlformats.org/officeDocument/2006/relationships/slideMaster" Target="slideMasters/slideMaster2.xml"/><Relationship Id="rId18" Type="http://schemas.openxmlformats.org/officeDocument/2006/relationships/font" Target="fonts/ArialNarrow-regular.fntdata"/><Relationship Id="rId7" Type="http://schemas.openxmlformats.org/officeDocument/2006/relationships/notesMaster" Target="notesMasters/notesMaster1.xml"/><Relationship Id="rId8" Type="http://schemas.openxmlformats.org/officeDocument/2006/relationships/slide" Target="slides/slide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10-27T21:14:16.279">
    <p:pos x="6000" y="0"/>
    <p:text>Para los cuerpos de texto resaltar palabras o frases importantes
-Bibiana Arias Valencia</p:text>
    <p:extLst>
      <p:ext uri="{C676402C-5697-4E1C-873F-D02D1690AC5C}">
        <p15:threadingInfo timeZoneBias="0"/>
      </p:ext>
      <p:ext uri="http://customooxmlschemas.google.com/">
        <go:slidesCustomData xmlns:go="http://customooxmlschemas.google.com/" commentPostId="AAAARS9an0c"/>
      </p:ext>
    </p:extLst>
  </p:cm>
  <p:cm authorId="0" idx="2" dt="2021-10-27T21:14:16.279">
    <p:pos x="6000" y="100"/>
    <p:text>Por favor conservar los dos colores para el título
-Bibiana Arias Valencia</p:text>
    <p:extLst>
      <p:ext uri="{C676402C-5697-4E1C-873F-D02D1690AC5C}">
        <p15:threadingInfo timeZoneBias="0"/>
      </p:ext>
      <p:ext uri="http://customooxmlschemas.google.com/">
        <go:slidesCustomData xmlns:go="http://customooxmlschemas.google.com/" commentPostId="AAAARS9an0M"/>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1-10-27T21:14:16.282">
    <p:pos x="6000" y="0"/>
    <p:text>Por favor conservar los dos colores para el título
-Bibiana Arias Valencia</p:text>
    <p:extLst>
      <p:ext uri="{C676402C-5697-4E1C-873F-D02D1690AC5C}">
        <p15:threadingInfo timeZoneBias="0"/>
      </p:ext>
      <p:ext uri="http://customooxmlschemas.google.com/">
        <go:slidesCustomData xmlns:go="http://customooxmlschemas.google.com/" commentPostId="AAAARS9an0k"/>
      </p:ext>
    </p:extLst>
  </p:cm>
  <p:cm authorId="0" idx="4" dt="2021-10-27T21:14:16.283">
    <p:pos x="6000" y="100"/>
    <p:text>Para los cuerpos de texto resaltar palabras o frases importantes
-Bibiana Arias Valencia</p:text>
    <p:extLst>
      <p:ext uri="{C676402C-5697-4E1C-873F-D02D1690AC5C}">
        <p15:threadingInfo timeZoneBias="0"/>
      </p:ext>
      <p:ext uri="http://customooxmlschemas.google.com/">
        <go:slidesCustomData xmlns:go="http://customooxmlschemas.google.com/" commentPostId="AAAARS9an0U"/>
      </p:ext>
    </p:extLs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21-10-27T21:14:16.270">
    <p:pos x="6000" y="0"/>
    <p:text>Para los cuerpos de texto resaltar palabras o frases importantes
-Bibiana Arias Valencia</p:text>
    <p:extLst>
      <p:ext uri="{C676402C-5697-4E1C-873F-D02D1690AC5C}">
        <p15:threadingInfo timeZoneBias="0"/>
      </p:ext>
      <p:ext uri="http://customooxmlschemas.google.com/">
        <go:slidesCustomData xmlns:go="http://customooxmlschemas.google.com/" commentPostId="AAAARS9an0Q"/>
      </p:ext>
    </p:extLst>
  </p:cm>
  <p:cm authorId="0" idx="6" dt="2021-10-27T21:14:16.269">
    <p:pos x="6000" y="100"/>
    <p:text>Por favor conservar los dos colores para el título
-Bibiana Arias Valencia</p:text>
    <p:extLst>
      <p:ext uri="{C676402C-5697-4E1C-873F-D02D1690AC5C}">
        <p15:threadingInfo timeZoneBias="0"/>
      </p:ext>
      <p:ext uri="http://customooxmlschemas.google.com/">
        <go:slidesCustomData xmlns:go="http://customooxmlschemas.google.com/" commentPostId="AAAARS9an0I"/>
      </p:ext>
    </p:extLst>
  </p:cm>
</p:cmLst>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7" name="Google Shape;15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7" name="Google Shape;20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2" name="Google Shape;16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6" name="Google Shape;16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0" name="Google Shape;17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7" name="Google Shape;17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3" name="Google Shape;183;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9" name="Google Shape;18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5" name="Google Shape;195;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1" name="Google Shape;20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8" name="Shape 68"/>
        <p:cNvGrpSpPr/>
        <p:nvPr/>
      </p:nvGrpSpPr>
      <p:grpSpPr>
        <a:xfrm>
          <a:off x="0" y="0"/>
          <a:ext cx="0" cy="0"/>
          <a:chOff x="0" y="0"/>
          <a:chExt cx="0" cy="0"/>
        </a:xfrm>
      </p:grpSpPr>
      <p:sp>
        <p:nvSpPr>
          <p:cNvPr id="69" name="Google Shape;69;p2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70" name="Google Shape;70;p2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71" name="Google Shape;71;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4" name="Shape 74"/>
        <p:cNvGrpSpPr/>
        <p:nvPr/>
      </p:nvGrpSpPr>
      <p:grpSpPr>
        <a:xfrm>
          <a:off x="0" y="0"/>
          <a:ext cx="0" cy="0"/>
          <a:chOff x="0" y="0"/>
          <a:chExt cx="0" cy="0"/>
        </a:xfrm>
      </p:grpSpPr>
      <p:sp>
        <p:nvSpPr>
          <p:cNvPr id="75" name="Google Shape;75;p2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76" name="Google Shape;76;p2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77" name="Google Shape;77;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6" name="Shape 86"/>
        <p:cNvGrpSpPr/>
        <p:nvPr/>
      </p:nvGrpSpPr>
      <p:grpSpPr>
        <a:xfrm>
          <a:off x="0" y="0"/>
          <a:ext cx="0" cy="0"/>
          <a:chOff x="0" y="0"/>
          <a:chExt cx="0" cy="0"/>
        </a:xfrm>
      </p:grpSpPr>
      <p:sp>
        <p:nvSpPr>
          <p:cNvPr id="87" name="Google Shape;87;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0" name="Shape 90"/>
        <p:cNvGrpSpPr/>
        <p:nvPr/>
      </p:nvGrpSpPr>
      <p:grpSpPr>
        <a:xfrm>
          <a:off x="0" y="0"/>
          <a:ext cx="0" cy="0"/>
          <a:chOff x="0" y="0"/>
          <a:chExt cx="0" cy="0"/>
        </a:xfrm>
      </p:grpSpPr>
      <p:sp>
        <p:nvSpPr>
          <p:cNvPr id="91" name="Google Shape;91;p2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92" name="Google Shape;92;p2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6" name="Shape 96"/>
        <p:cNvGrpSpPr/>
        <p:nvPr/>
      </p:nvGrpSpPr>
      <p:grpSpPr>
        <a:xfrm>
          <a:off x="0" y="0"/>
          <a:ext cx="0" cy="0"/>
          <a:chOff x="0" y="0"/>
          <a:chExt cx="0" cy="0"/>
        </a:xfrm>
      </p:grpSpPr>
      <p:sp>
        <p:nvSpPr>
          <p:cNvPr id="97" name="Google Shape;97;p26"/>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98" name="Google Shape;98;p26"/>
          <p:cNvSpPr txBox="1"/>
          <p:nvPr>
            <p:ph idx="1" type="body"/>
          </p:nvPr>
        </p:nvSpPr>
        <p:spPr>
          <a:xfrm rot="5400000">
            <a:off x="3920332" y="-1256506"/>
            <a:ext cx="4351337"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 name="Google Shape;99;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2" name="Shape 102"/>
        <p:cNvGrpSpPr/>
        <p:nvPr/>
      </p:nvGrpSpPr>
      <p:grpSpPr>
        <a:xfrm>
          <a:off x="0" y="0"/>
          <a:ext cx="0" cy="0"/>
          <a:chOff x="0" y="0"/>
          <a:chExt cx="0" cy="0"/>
        </a:xfrm>
      </p:grpSpPr>
      <p:sp>
        <p:nvSpPr>
          <p:cNvPr id="103" name="Google Shape;103;p2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04" name="Google Shape;104;p27"/>
          <p:cNvSpPr/>
          <p:nvPr>
            <p:ph idx="2" type="pic"/>
          </p:nvPr>
        </p:nvSpPr>
        <p:spPr>
          <a:xfrm>
            <a:off x="5183188" y="987425"/>
            <a:ext cx="6172200" cy="4873625"/>
          </a:xfrm>
          <a:prstGeom prst="rect">
            <a:avLst/>
          </a:prstGeom>
          <a:noFill/>
          <a:ln>
            <a:noFill/>
          </a:ln>
        </p:spPr>
      </p:sp>
      <p:sp>
        <p:nvSpPr>
          <p:cNvPr id="105" name="Google Shape;105;p27"/>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06" name="Google Shape;106;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9" name="Shape 109"/>
        <p:cNvGrpSpPr/>
        <p:nvPr/>
      </p:nvGrpSpPr>
      <p:grpSpPr>
        <a:xfrm>
          <a:off x="0" y="0"/>
          <a:ext cx="0" cy="0"/>
          <a:chOff x="0" y="0"/>
          <a:chExt cx="0" cy="0"/>
        </a:xfrm>
      </p:grpSpPr>
      <p:sp>
        <p:nvSpPr>
          <p:cNvPr id="110" name="Google Shape;110;p2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11" name="Google Shape;111;p2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12" name="Google Shape;112;p2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13" name="Google Shape;113;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6" name="Shape 116"/>
        <p:cNvGrpSpPr/>
        <p:nvPr/>
      </p:nvGrpSpPr>
      <p:grpSpPr>
        <a:xfrm>
          <a:off x="0" y="0"/>
          <a:ext cx="0" cy="0"/>
          <a:chOff x="0" y="0"/>
          <a:chExt cx="0" cy="0"/>
        </a:xfrm>
      </p:grpSpPr>
      <p:sp>
        <p:nvSpPr>
          <p:cNvPr id="117" name="Google Shape;117;p29"/>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18" name="Google Shape;118;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21" name="Shape 121"/>
        <p:cNvGrpSpPr/>
        <p:nvPr/>
      </p:nvGrpSpPr>
      <p:grpSpPr>
        <a:xfrm>
          <a:off x="0" y="0"/>
          <a:ext cx="0" cy="0"/>
          <a:chOff x="0" y="0"/>
          <a:chExt cx="0" cy="0"/>
        </a:xfrm>
      </p:grpSpPr>
      <p:sp>
        <p:nvSpPr>
          <p:cNvPr id="122" name="Google Shape;122;p30"/>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23" name="Google Shape;123;p30"/>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4" name="Google Shape;124;p30"/>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5" name="Google Shape;125;p30"/>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6" name="Google Shape;126;p30"/>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7" name="Google Shape;127;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0" name="Shape 130"/>
        <p:cNvGrpSpPr/>
        <p:nvPr/>
      </p:nvGrpSpPr>
      <p:grpSpPr>
        <a:xfrm>
          <a:off x="0" y="0"/>
          <a:ext cx="0" cy="0"/>
          <a:chOff x="0" y="0"/>
          <a:chExt cx="0" cy="0"/>
        </a:xfrm>
      </p:grpSpPr>
      <p:sp>
        <p:nvSpPr>
          <p:cNvPr id="131" name="Google Shape;131;p31"/>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32" name="Google Shape;132;p3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3" name="Google Shape;133;p3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4" name="Google Shape;134;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5" name="Google Shape;135;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6" name="Google Shape;136;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13"/>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7" name="Google Shape;17;p13"/>
          <p:cNvSpPr txBox="1"/>
          <p:nvPr>
            <p:ph idx="1" type="body"/>
          </p:nvPr>
        </p:nvSpPr>
        <p:spPr>
          <a:xfrm>
            <a:off x="838200" y="1825625"/>
            <a:ext cx="10515600" cy="4351337"/>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 name="Google Shape;18;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7" name="Shape 137"/>
        <p:cNvGrpSpPr/>
        <p:nvPr/>
      </p:nvGrpSpPr>
      <p:grpSpPr>
        <a:xfrm>
          <a:off x="0" y="0"/>
          <a:ext cx="0" cy="0"/>
          <a:chOff x="0" y="0"/>
          <a:chExt cx="0" cy="0"/>
        </a:xfrm>
      </p:grpSpPr>
      <p:sp>
        <p:nvSpPr>
          <p:cNvPr id="138" name="Google Shape;138;p3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39" name="Google Shape;139;p3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40" name="Google Shape;140;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1" name="Google Shape;141;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2" name="Google Shape;142;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43" name="Shape 143"/>
        <p:cNvGrpSpPr/>
        <p:nvPr/>
      </p:nvGrpSpPr>
      <p:grpSpPr>
        <a:xfrm>
          <a:off x="0" y="0"/>
          <a:ext cx="0" cy="0"/>
          <a:chOff x="0" y="0"/>
          <a:chExt cx="0" cy="0"/>
        </a:xfrm>
      </p:grpSpPr>
      <p:sp>
        <p:nvSpPr>
          <p:cNvPr id="144" name="Google Shape;144;p33"/>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45" name="Google Shape;145;p33"/>
          <p:cNvSpPr txBox="1"/>
          <p:nvPr>
            <p:ph idx="1" type="body"/>
          </p:nvPr>
        </p:nvSpPr>
        <p:spPr>
          <a:xfrm>
            <a:off x="838200" y="1825625"/>
            <a:ext cx="10515600" cy="4351337"/>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6" name="Google Shape;146;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7" name="Google Shape;147;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8" name="Google Shape;148;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9" name="Shape 149"/>
        <p:cNvGrpSpPr/>
        <p:nvPr/>
      </p:nvGrpSpPr>
      <p:grpSpPr>
        <a:xfrm>
          <a:off x="0" y="0"/>
          <a:ext cx="0" cy="0"/>
          <a:chOff x="0" y="0"/>
          <a:chExt cx="0" cy="0"/>
        </a:xfrm>
      </p:grpSpPr>
      <p:sp>
        <p:nvSpPr>
          <p:cNvPr id="150" name="Google Shape;150;p3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51" name="Google Shape;151;p3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2" name="Google Shape;152;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3" name="Google Shape;153;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4" name="Google Shape;154;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1" name="Shape 21"/>
        <p:cNvGrpSpPr/>
        <p:nvPr/>
      </p:nvGrpSpPr>
      <p:grpSpPr>
        <a:xfrm>
          <a:off x="0" y="0"/>
          <a:ext cx="0" cy="0"/>
          <a:chOff x="0" y="0"/>
          <a:chExt cx="0" cy="0"/>
        </a:xfrm>
      </p:grpSpPr>
      <p:sp>
        <p:nvSpPr>
          <p:cNvPr id="22" name="Google Shape;22;p16"/>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3" name="Google Shape;23;p16"/>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7" name="Shape 27"/>
        <p:cNvGrpSpPr/>
        <p:nvPr/>
      </p:nvGrpSpPr>
      <p:grpSpPr>
        <a:xfrm>
          <a:off x="0" y="0"/>
          <a:ext cx="0" cy="0"/>
          <a:chOff x="0" y="0"/>
          <a:chExt cx="0" cy="0"/>
        </a:xfrm>
      </p:grpSpPr>
      <p:sp>
        <p:nvSpPr>
          <p:cNvPr id="28" name="Google Shape;28;p17"/>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29" name="Google Shape;29;p17"/>
          <p:cNvSpPr txBox="1"/>
          <p:nvPr>
            <p:ph idx="1" type="body"/>
          </p:nvPr>
        </p:nvSpPr>
        <p:spPr>
          <a:xfrm rot="5400000">
            <a:off x="3920332" y="-1256506"/>
            <a:ext cx="4351337"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 name="Google Shape;30;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3" name="Shape 33"/>
        <p:cNvGrpSpPr/>
        <p:nvPr/>
      </p:nvGrpSpPr>
      <p:grpSpPr>
        <a:xfrm>
          <a:off x="0" y="0"/>
          <a:ext cx="0" cy="0"/>
          <a:chOff x="0" y="0"/>
          <a:chExt cx="0" cy="0"/>
        </a:xfrm>
      </p:grpSpPr>
      <p:sp>
        <p:nvSpPr>
          <p:cNvPr id="34" name="Google Shape;34;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5" name="Google Shape;35;p18"/>
          <p:cNvSpPr/>
          <p:nvPr>
            <p:ph idx="2" type="pic"/>
          </p:nvPr>
        </p:nvSpPr>
        <p:spPr>
          <a:xfrm>
            <a:off x="5183188" y="987425"/>
            <a:ext cx="6172200" cy="4873625"/>
          </a:xfrm>
          <a:prstGeom prst="rect">
            <a:avLst/>
          </a:prstGeom>
          <a:noFill/>
          <a:ln>
            <a:noFill/>
          </a:ln>
        </p:spPr>
      </p:sp>
      <p:sp>
        <p:nvSpPr>
          <p:cNvPr id="36" name="Google Shape;36;p1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37" name="Google Shape;37;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0" name="Shape 40"/>
        <p:cNvGrpSpPr/>
        <p:nvPr/>
      </p:nvGrpSpPr>
      <p:grpSpPr>
        <a:xfrm>
          <a:off x="0" y="0"/>
          <a:ext cx="0" cy="0"/>
          <a:chOff x="0" y="0"/>
          <a:chExt cx="0" cy="0"/>
        </a:xfrm>
      </p:grpSpPr>
      <p:sp>
        <p:nvSpPr>
          <p:cNvPr id="41" name="Google Shape;41;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42" name="Google Shape;42;p1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43" name="Google Shape;43;p1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44" name="Google Shape;44;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20"/>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49" name="Google Shape;49;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2" name="Shape 52"/>
        <p:cNvGrpSpPr/>
        <p:nvPr/>
      </p:nvGrpSpPr>
      <p:grpSpPr>
        <a:xfrm>
          <a:off x="0" y="0"/>
          <a:ext cx="0" cy="0"/>
          <a:chOff x="0" y="0"/>
          <a:chExt cx="0" cy="0"/>
        </a:xfrm>
      </p:grpSpPr>
      <p:sp>
        <p:nvSpPr>
          <p:cNvPr id="53" name="Google Shape;53;p21"/>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54" name="Google Shape;54;p21"/>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5" name="Google Shape;55;p21"/>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21"/>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7" name="Google Shape;57;p21"/>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1" name="Shape 61"/>
        <p:cNvGrpSpPr/>
        <p:nvPr/>
      </p:nvGrpSpPr>
      <p:grpSpPr>
        <a:xfrm>
          <a:off x="0" y="0"/>
          <a:ext cx="0" cy="0"/>
          <a:chOff x="0" y="0"/>
          <a:chExt cx="0" cy="0"/>
        </a:xfrm>
      </p:grpSpPr>
      <p:sp>
        <p:nvSpPr>
          <p:cNvPr id="62" name="Google Shape;62;p22"/>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63" name="Google Shape;63;p22"/>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 name="Google Shape;64;p22"/>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 name="Google Shape;65;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sz="1200">
                <a:solidFill>
                  <a:srgbClr val="898989"/>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3.xml"/><Relationship Id="rId12" Type="http://schemas.openxmlformats.org/officeDocument/2006/relationships/slideLayout" Target="../slideLayouts/slideLayout22.xml"/><Relationship Id="rId1" Type="http://schemas.openxmlformats.org/officeDocument/2006/relationships/image" Target="../media/image5.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1pPr>
            <a:lvl2pPr lvl="1"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9pPr>
          </a:lstStyle>
          <a:p/>
        </p:txBody>
      </p:sp>
      <p:sp>
        <p:nvSpPr>
          <p:cNvPr id="7" name="Google Shape;7;p11"/>
          <p:cNvSpPr txBox="1"/>
          <p:nvPr>
            <p:ph idx="1" type="body"/>
          </p:nvPr>
        </p:nvSpPr>
        <p:spPr>
          <a:xfrm>
            <a:off x="838200" y="1825625"/>
            <a:ext cx="10515600" cy="4351337"/>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9" name="Google Shape;9;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0" name="Google Shape;10;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80" name="Shape 80"/>
        <p:cNvGrpSpPr/>
        <p:nvPr/>
      </p:nvGrpSpPr>
      <p:grpSpPr>
        <a:xfrm>
          <a:off x="0" y="0"/>
          <a:ext cx="0" cy="0"/>
          <a:chOff x="0" y="0"/>
          <a:chExt cx="0" cy="0"/>
        </a:xfrm>
      </p:grpSpPr>
      <p:sp>
        <p:nvSpPr>
          <p:cNvPr id="81" name="Google Shape;81;p14"/>
          <p:cNvSpPr txBox="1"/>
          <p:nvPr>
            <p:ph type="title"/>
          </p:nvPr>
        </p:nvSpPr>
        <p:spPr>
          <a:xfrm>
            <a:off x="838200" y="365125"/>
            <a:ext cx="10515600" cy="1325562"/>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1pPr>
            <a:lvl2pPr lvl="1"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9pPr>
          </a:lstStyle>
          <a:p/>
        </p:txBody>
      </p:sp>
      <p:sp>
        <p:nvSpPr>
          <p:cNvPr id="82" name="Google Shape;82;p14"/>
          <p:cNvSpPr txBox="1"/>
          <p:nvPr>
            <p:ph idx="1" type="body"/>
          </p:nvPr>
        </p:nvSpPr>
        <p:spPr>
          <a:xfrm>
            <a:off x="838200" y="1825625"/>
            <a:ext cx="10515600" cy="4351337"/>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3" name="Google Shape;83;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4" name="Google Shape;84;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5" name="Google Shape;85;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comments" Target="../comments/commen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comments" Target="../comments/commen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comments" Target="../comments/comment3.xml"/><Relationship Id="rId4" Type="http://schemas.openxmlformats.org/officeDocument/2006/relationships/hyperlink" Target="https://www.lavanguardia.com/vida/20200709/482201918767/colombia-perdio-158894-hectareas-de-bosques-en-2019-por-la-deforestacion.html" TargetMode="External"/><Relationship Id="rId5" Type="http://schemas.openxmlformats.org/officeDocument/2006/relationships/hyperlink" Target="https://www.eltiempo.com/economia/sector-financiero/estudio-revela-cuanto-tiempo-pierden-los-colombianos-haciendo-fila-en-un-banco-146480" TargetMode="External"/><Relationship Id="rId6" Type="http://schemas.openxmlformats.org/officeDocument/2006/relationships/hyperlink" Target="https://ovacen.com/impacto-medioambiental-pape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8" name="Shape 158"/>
        <p:cNvGrpSpPr/>
        <p:nvPr/>
      </p:nvGrpSpPr>
      <p:grpSpPr>
        <a:xfrm>
          <a:off x="0" y="0"/>
          <a:ext cx="0" cy="0"/>
          <a:chOff x="0" y="0"/>
          <a:chExt cx="0" cy="0"/>
        </a:xfrm>
      </p:grpSpPr>
      <p:sp>
        <p:nvSpPr>
          <p:cNvPr id="159" name="Google Shape;159;p1"/>
          <p:cNvSpPr txBox="1"/>
          <p:nvPr/>
        </p:nvSpPr>
        <p:spPr>
          <a:xfrm>
            <a:off x="4321175" y="5008562"/>
            <a:ext cx="3549650" cy="355600"/>
          </a:xfrm>
          <a:prstGeom prst="rect">
            <a:avLst/>
          </a:prstGeom>
          <a:noFill/>
          <a:ln>
            <a:noFill/>
          </a:ln>
        </p:spPr>
        <p:txBody>
          <a:bodyPr anchorCtr="0" anchor="t" bIns="45700" lIns="91425" spcFirstLastPara="1" rIns="91425" wrap="square" tIns="45700">
            <a:spAutoFit/>
          </a:bodyPr>
          <a:lstStyle/>
          <a:p>
            <a:pPr indent="0" lvl="0" marL="0" marR="0" rtl="0" algn="l">
              <a:lnSpc>
                <a:spcPct val="107000"/>
              </a:lnSpc>
              <a:spcBef>
                <a:spcPts val="0"/>
              </a:spcBef>
              <a:spcAft>
                <a:spcPts val="0"/>
              </a:spcAft>
              <a:buClr>
                <a:srgbClr val="FFFFFF"/>
              </a:buClr>
              <a:buSzPts val="800"/>
              <a:buFont typeface="Calibri"/>
              <a:buNone/>
            </a:pPr>
            <a:r>
              <a:rPr b="1" i="0" lang="en-US" sz="800" u="none" cap="none" strike="noStrike">
                <a:solidFill>
                  <a:srgbClr val="FFFFFF"/>
                </a:solidFill>
                <a:latin typeface="Calibri"/>
                <a:ea typeface="Calibri"/>
                <a:cs typeface="Calibri"/>
                <a:sym typeface="Calibri"/>
              </a:rPr>
              <a:t>Código: GCO-FR-03                                                                                                             Versión 8</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8" name="Shape 208"/>
        <p:cNvGrpSpPr/>
        <p:nvPr/>
      </p:nvGrpSpPr>
      <p:grpSpPr>
        <a:xfrm>
          <a:off x="0" y="0"/>
          <a:ext cx="0" cy="0"/>
          <a:chOff x="0" y="0"/>
          <a:chExt cx="0" cy="0"/>
        </a:xfrm>
      </p:grpSpPr>
      <p:sp>
        <p:nvSpPr>
          <p:cNvPr id="209" name="Google Shape;209;p10"/>
          <p:cNvSpPr txBox="1"/>
          <p:nvPr/>
        </p:nvSpPr>
        <p:spPr>
          <a:xfrm>
            <a:off x="1373187" y="4724400"/>
            <a:ext cx="5326200" cy="17547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FFD966"/>
              </a:buClr>
              <a:buSzPts val="5400"/>
              <a:buFont typeface="Calibri"/>
              <a:buNone/>
            </a:pPr>
            <a:r>
              <a:rPr b="1" i="0" lang="en-US" sz="2000" u="none" cap="none" strike="noStrike">
                <a:solidFill>
                  <a:schemeClr val="lt1"/>
                </a:solidFill>
                <a:latin typeface="Calibri"/>
                <a:ea typeface="Calibri"/>
                <a:cs typeface="Calibri"/>
                <a:sym typeface="Calibri"/>
              </a:rPr>
              <a:t>Alejandro Zuleta Rodriguez</a:t>
            </a:r>
            <a:endParaRPr b="1" i="0" sz="2000" u="none" cap="none" strike="noStrike">
              <a:solidFill>
                <a:schemeClr val="lt1"/>
              </a:solidFill>
              <a:latin typeface="Calibri"/>
              <a:ea typeface="Calibri"/>
              <a:cs typeface="Calibri"/>
              <a:sym typeface="Calibri"/>
            </a:endParaRPr>
          </a:p>
          <a:p>
            <a:pPr indent="0" lvl="0" marL="0" marR="0" rtl="0" algn="r">
              <a:lnSpc>
                <a:spcPct val="100000"/>
              </a:lnSpc>
              <a:spcBef>
                <a:spcPts val="0"/>
              </a:spcBef>
              <a:spcAft>
                <a:spcPts val="0"/>
              </a:spcAft>
              <a:buClr>
                <a:srgbClr val="FFD966"/>
              </a:buClr>
              <a:buSzPts val="5400"/>
              <a:buFont typeface="Calibri"/>
              <a:buNone/>
            </a:pPr>
            <a:r>
              <a:rPr b="1" i="0" lang="en-US" sz="2000" u="none" cap="none" strike="noStrike">
                <a:solidFill>
                  <a:schemeClr val="lt1"/>
                </a:solidFill>
                <a:latin typeface="Calibri"/>
                <a:ea typeface="Calibri"/>
                <a:cs typeface="Calibri"/>
                <a:sym typeface="Calibri"/>
              </a:rPr>
              <a:t>Juan Diego Durango Morales</a:t>
            </a:r>
            <a:endParaRPr b="1" i="0" sz="2000" u="none" cap="none" strike="noStrike">
              <a:solidFill>
                <a:schemeClr val="lt1"/>
              </a:solidFill>
              <a:latin typeface="Calibri"/>
              <a:ea typeface="Calibri"/>
              <a:cs typeface="Calibri"/>
              <a:sym typeface="Calibri"/>
            </a:endParaRPr>
          </a:p>
          <a:p>
            <a:pPr indent="0" lvl="0" marL="0" marR="0" rtl="0" algn="r">
              <a:lnSpc>
                <a:spcPct val="100000"/>
              </a:lnSpc>
              <a:spcBef>
                <a:spcPts val="0"/>
              </a:spcBef>
              <a:spcAft>
                <a:spcPts val="0"/>
              </a:spcAft>
              <a:buClr>
                <a:srgbClr val="FFD966"/>
              </a:buClr>
              <a:buSzPts val="5400"/>
              <a:buFont typeface="Calibri"/>
              <a:buNone/>
            </a:pPr>
            <a:r>
              <a:rPr b="1" i="0" lang="en-US" sz="2000" u="none" cap="none" strike="noStrike">
                <a:solidFill>
                  <a:schemeClr val="lt1"/>
                </a:solidFill>
                <a:latin typeface="Calibri"/>
                <a:ea typeface="Calibri"/>
                <a:cs typeface="Calibri"/>
                <a:sym typeface="Calibri"/>
              </a:rPr>
              <a:t>Martín Eduardo Espinosa Higuita</a:t>
            </a:r>
            <a:endParaRPr b="1" i="0" sz="2000" u="none" cap="none" strike="noStrike">
              <a:solidFill>
                <a:schemeClr val="lt1"/>
              </a:solidFill>
              <a:latin typeface="Calibri"/>
              <a:ea typeface="Calibri"/>
              <a:cs typeface="Calibri"/>
              <a:sym typeface="Calibri"/>
            </a:endParaRPr>
          </a:p>
          <a:p>
            <a:pPr indent="0" lvl="0" marL="0" marR="0" rtl="0" algn="r">
              <a:lnSpc>
                <a:spcPct val="100000"/>
              </a:lnSpc>
              <a:spcBef>
                <a:spcPts val="0"/>
              </a:spcBef>
              <a:spcAft>
                <a:spcPts val="0"/>
              </a:spcAft>
              <a:buClr>
                <a:srgbClr val="FFD966"/>
              </a:buClr>
              <a:buSzPts val="5400"/>
              <a:buFont typeface="Calibri"/>
              <a:buNone/>
            </a:pPr>
            <a:r>
              <a:rPr b="1" i="0" lang="en-US" sz="2000" u="none" cap="none" strike="noStrike">
                <a:solidFill>
                  <a:schemeClr val="lt1"/>
                </a:solidFill>
                <a:latin typeface="Calibri"/>
                <a:ea typeface="Calibri"/>
                <a:cs typeface="Calibri"/>
                <a:sym typeface="Calibri"/>
              </a:rPr>
              <a:t>Maximiliano Restrepo Bedoya</a:t>
            </a:r>
            <a:endParaRPr b="1" i="0" sz="2000" u="none" cap="none" strike="noStrike">
              <a:solidFill>
                <a:schemeClr val="lt1"/>
              </a:solidFill>
              <a:latin typeface="Calibri"/>
              <a:ea typeface="Calibri"/>
              <a:cs typeface="Calibri"/>
              <a:sym typeface="Calibri"/>
            </a:endParaRPr>
          </a:p>
          <a:p>
            <a:pPr indent="0" lvl="0" marL="0" marR="0" rtl="0" algn="r">
              <a:lnSpc>
                <a:spcPct val="100000"/>
              </a:lnSpc>
              <a:spcBef>
                <a:spcPts val="0"/>
              </a:spcBef>
              <a:spcAft>
                <a:spcPts val="0"/>
              </a:spcAft>
              <a:buClr>
                <a:srgbClr val="FFFFFF"/>
              </a:buClr>
              <a:buSzPts val="2800"/>
              <a:buFont typeface="Calibri"/>
              <a:buNone/>
            </a:pPr>
            <a:r>
              <a:t/>
            </a:r>
            <a:endParaRPr b="1" i="0" sz="2800" u="none" cap="none" strike="noStrike">
              <a:solidFill>
                <a:srgbClr val="FFFFFF"/>
              </a:solidFill>
              <a:latin typeface="Calibri"/>
              <a:ea typeface="Calibri"/>
              <a:cs typeface="Calibri"/>
              <a:sym typeface="Calibri"/>
            </a:endParaRPr>
          </a:p>
        </p:txBody>
      </p:sp>
      <p:sp>
        <p:nvSpPr>
          <p:cNvPr id="210" name="Google Shape;210;p10"/>
          <p:cNvSpPr txBox="1"/>
          <p:nvPr/>
        </p:nvSpPr>
        <p:spPr>
          <a:xfrm>
            <a:off x="1373250" y="5990300"/>
            <a:ext cx="5326200" cy="400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Clr>
                <a:srgbClr val="FFFFFF"/>
              </a:buClr>
              <a:buSzPts val="2000"/>
              <a:buFont typeface="Calibri"/>
              <a:buNone/>
            </a:pPr>
            <a:r>
              <a:rPr b="0" i="0" lang="en-US" sz="2000" u="none" cap="none" strike="noStrike">
                <a:solidFill>
                  <a:srgbClr val="FFFFFF"/>
                </a:solidFill>
                <a:latin typeface="Calibri"/>
                <a:ea typeface="Calibri"/>
                <a:cs typeface="Calibri"/>
                <a:sym typeface="Calibri"/>
              </a:rPr>
              <a:t>Institucion educativa San Juan Bautista de la Salle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3" name="Shape 163"/>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7" name="Shape 167"/>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1" name="Shape 171"/>
        <p:cNvGrpSpPr/>
        <p:nvPr/>
      </p:nvGrpSpPr>
      <p:grpSpPr>
        <a:xfrm>
          <a:off x="0" y="0"/>
          <a:ext cx="0" cy="0"/>
          <a:chOff x="0" y="0"/>
          <a:chExt cx="0" cy="0"/>
        </a:xfrm>
      </p:grpSpPr>
      <p:sp>
        <p:nvSpPr>
          <p:cNvPr id="172" name="Google Shape;172;p4"/>
          <p:cNvSpPr txBox="1"/>
          <p:nvPr/>
        </p:nvSpPr>
        <p:spPr>
          <a:xfrm>
            <a:off x="1293812" y="1624012"/>
            <a:ext cx="9550500" cy="15699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D966"/>
              </a:buClr>
              <a:buSzPts val="9600"/>
              <a:buFont typeface="Calibri"/>
              <a:buNone/>
            </a:pPr>
            <a:r>
              <a:rPr b="1" i="0" lang="en-US" sz="9600" u="none" cap="none" strike="noStrike">
                <a:solidFill>
                  <a:srgbClr val="FFD966"/>
                </a:solidFill>
                <a:latin typeface="Calibri"/>
                <a:ea typeface="Calibri"/>
                <a:cs typeface="Calibri"/>
                <a:sym typeface="Calibri"/>
              </a:rPr>
              <a:t>EduSync</a:t>
            </a:r>
            <a:endParaRPr b="0" i="0" sz="1400" u="none" cap="none" strike="noStrike">
              <a:solidFill>
                <a:srgbClr val="000000"/>
              </a:solidFill>
              <a:latin typeface="Arial"/>
              <a:ea typeface="Arial"/>
              <a:cs typeface="Arial"/>
              <a:sym typeface="Arial"/>
            </a:endParaRPr>
          </a:p>
        </p:txBody>
      </p:sp>
      <p:sp>
        <p:nvSpPr>
          <p:cNvPr id="173" name="Google Shape;173;p4"/>
          <p:cNvSpPr txBox="1"/>
          <p:nvPr/>
        </p:nvSpPr>
        <p:spPr>
          <a:xfrm>
            <a:off x="1330325" y="3024187"/>
            <a:ext cx="9550500" cy="492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0000"/>
              </a:buClr>
              <a:buSzPts val="2600"/>
              <a:buFont typeface="Calibri"/>
              <a:buNone/>
            </a:pPr>
            <a:r>
              <a:rPr b="1" i="0" lang="en-US" sz="2600" u="none" cap="none" strike="noStrike">
                <a:solidFill>
                  <a:srgbClr val="FFFFFF"/>
                </a:solidFill>
                <a:latin typeface="Calibri"/>
                <a:ea typeface="Calibri"/>
                <a:cs typeface="Calibri"/>
                <a:sym typeface="Calibri"/>
              </a:rPr>
              <a:t>Base de datos y digitalización de documentos institucionales.</a:t>
            </a:r>
            <a:endParaRPr b="0" i="0" sz="1400" u="none" cap="none" strike="noStrike">
              <a:solidFill>
                <a:srgbClr val="000000"/>
              </a:solidFill>
              <a:latin typeface="Arial"/>
              <a:ea typeface="Arial"/>
              <a:cs typeface="Arial"/>
              <a:sym typeface="Arial"/>
            </a:endParaRPr>
          </a:p>
        </p:txBody>
      </p:sp>
      <p:sp>
        <p:nvSpPr>
          <p:cNvPr id="174" name="Google Shape;174;p4"/>
          <p:cNvSpPr txBox="1"/>
          <p:nvPr/>
        </p:nvSpPr>
        <p:spPr>
          <a:xfrm>
            <a:off x="1366837" y="4125912"/>
            <a:ext cx="9550500" cy="15084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FF0000"/>
              </a:buClr>
              <a:buSzPts val="2600"/>
              <a:buFont typeface="Calibri"/>
              <a:buNone/>
            </a:pPr>
            <a:r>
              <a:rPr b="1" i="0" lang="en-US" sz="2600" u="none" cap="none" strike="noStrike">
                <a:solidFill>
                  <a:srgbClr val="FFFFFF"/>
                </a:solidFill>
                <a:latin typeface="Calibri"/>
                <a:ea typeface="Calibri"/>
                <a:cs typeface="Calibri"/>
                <a:sym typeface="Calibri"/>
              </a:rPr>
              <a:t>Institución Educativa San Juan Bautista de la Salle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chemeClr val="lt1"/>
              </a:buClr>
              <a:buSzPts val="2600"/>
              <a:buFont typeface="Calibri"/>
              <a:buNone/>
            </a:pPr>
            <a:r>
              <a:rPr b="1" i="0" lang="en-US" sz="2600" u="none" cap="none" strike="noStrike">
                <a:solidFill>
                  <a:schemeClr val="lt1"/>
                </a:solidFill>
                <a:latin typeface="Calibri"/>
                <a:ea typeface="Calibri"/>
                <a:cs typeface="Calibri"/>
                <a:sym typeface="Calibri"/>
              </a:rPr>
              <a:t>Programa de formación: Media técnica en desarrollo de Software</a:t>
            </a:r>
            <a:endParaRPr b="0" i="0" sz="14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FFFFFF"/>
              </a:buClr>
              <a:buSzPts val="2600"/>
              <a:buFont typeface="Calibri"/>
              <a:buNone/>
            </a:pPr>
            <a:r>
              <a:rPr b="1" i="0" lang="en-US" sz="2600" u="none" cap="none" strike="noStrike">
                <a:solidFill>
                  <a:srgbClr val="FFFFFF"/>
                </a:solidFill>
                <a:latin typeface="Calibri"/>
                <a:ea typeface="Calibri"/>
                <a:cs typeface="Calibri"/>
                <a:sym typeface="Calibri"/>
              </a:rPr>
              <a:t>Grado: </a:t>
            </a:r>
            <a:r>
              <a:rPr b="1" i="0" lang="en-US" sz="2600" u="none" cap="none" strike="noStrike">
                <a:solidFill>
                  <a:schemeClr val="lt1"/>
                </a:solidFill>
                <a:latin typeface="Calibri"/>
                <a:ea typeface="Calibri"/>
                <a:cs typeface="Calibri"/>
                <a:sym typeface="Calibri"/>
              </a:rPr>
              <a:t>11</a:t>
            </a:r>
            <a:r>
              <a:rPr b="1" i="0" lang="en-US" sz="2600" u="none" cap="none" strike="noStrike">
                <a:solidFill>
                  <a:srgbClr val="FFFFFF"/>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FFFFFF"/>
              </a:buClr>
              <a:buSzPts val="2600"/>
              <a:buFont typeface="Calibri"/>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5"/>
          <p:cNvSpPr txBox="1"/>
          <p:nvPr/>
        </p:nvSpPr>
        <p:spPr>
          <a:xfrm>
            <a:off x="1543050" y="979487"/>
            <a:ext cx="9236075" cy="70802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2A99A3"/>
              </a:buClr>
              <a:buSzPts val="4000"/>
              <a:buFont typeface="Arial Narrow"/>
              <a:buNone/>
            </a:pPr>
            <a:r>
              <a:rPr b="1" i="0" lang="en-US" sz="4000" u="none" cap="none" strike="noStrike">
                <a:solidFill>
                  <a:srgbClr val="2A99A3"/>
                </a:solidFill>
                <a:latin typeface="Arial Narrow"/>
                <a:ea typeface="Arial Narrow"/>
                <a:cs typeface="Arial Narrow"/>
                <a:sym typeface="Arial Narrow"/>
              </a:rPr>
              <a:t>Problema o necesidad</a:t>
            </a:r>
            <a:endParaRPr b="0" i="0" sz="1400" u="none" cap="none" strike="noStrike">
              <a:solidFill>
                <a:srgbClr val="000000"/>
              </a:solidFill>
              <a:latin typeface="Arial"/>
              <a:ea typeface="Arial"/>
              <a:cs typeface="Arial"/>
              <a:sym typeface="Arial"/>
            </a:endParaRPr>
          </a:p>
        </p:txBody>
      </p:sp>
      <p:sp>
        <p:nvSpPr>
          <p:cNvPr id="180" name="Google Shape;180;p5"/>
          <p:cNvSpPr txBox="1"/>
          <p:nvPr/>
        </p:nvSpPr>
        <p:spPr>
          <a:xfrm>
            <a:off x="1009650" y="1963737"/>
            <a:ext cx="9761400" cy="4351200"/>
          </a:xfrm>
          <a:prstGeom prst="rect">
            <a:avLst/>
          </a:prstGeom>
          <a:noFill/>
          <a:ln>
            <a:noFill/>
          </a:ln>
        </p:spPr>
        <p:txBody>
          <a:bodyPr anchorCtr="0" anchor="t" bIns="45700" lIns="91425" spcFirstLastPara="1" rIns="91425" wrap="square" tIns="45700">
            <a:noAutofit/>
          </a:bodyPr>
          <a:lstStyle/>
          <a:p>
            <a:pPr indent="0" lvl="0" marL="0" marR="0" rtl="0" algn="l">
              <a:lnSpc>
                <a:spcPct val="200000"/>
              </a:lnSpc>
              <a:spcBef>
                <a:spcPts val="500"/>
              </a:spcBef>
              <a:spcAft>
                <a:spcPts val="0"/>
              </a:spcAft>
              <a:buClr>
                <a:schemeClr val="dk1"/>
              </a:buClr>
              <a:buSzPts val="1100"/>
              <a:buFont typeface="Arial"/>
              <a:buNone/>
            </a:pPr>
            <a:r>
              <a:rPr b="0" i="0" lang="en-US" sz="1600" u="none" cap="none" strike="noStrike">
                <a:solidFill>
                  <a:schemeClr val="dk1"/>
                </a:solidFill>
                <a:latin typeface="Arial"/>
                <a:ea typeface="Arial"/>
                <a:cs typeface="Arial"/>
                <a:sym typeface="Arial"/>
              </a:rPr>
              <a:t>En Colombia, en el 2019 se talaron 158.894ha de bosque de las cuales el 40% fue destinada a la industria papelera con el fin de proporcionar insumos a las empresas e instituciones como los establecimientos educativos para la realización de los trámites administrativos como certificados, constancias de matrícula y formatos de alfabetización. A partir de la pandemia en nuestra institución se evidenció un aumento en el consumo de papel de casi el doble, influyendo así en los gastos económicos por la adquisición de este recurso. Además de lo anterior los procesos de gestión se hacen complejos y poco ágiles con el sistema analógico actual.</a:t>
            </a:r>
            <a:r>
              <a:rPr b="1" i="0" lang="en-US" sz="1600" u="none" cap="none" strike="noStrike">
                <a:solidFill>
                  <a:schemeClr val="dk1"/>
                </a:solidFill>
                <a:latin typeface="Times New Roman"/>
                <a:ea typeface="Times New Roman"/>
                <a:cs typeface="Times New Roman"/>
                <a:sym typeface="Times New Roman"/>
              </a:rPr>
              <a:t> </a:t>
            </a:r>
            <a:endParaRPr b="1" i="0" sz="16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1000"/>
              </a:spcBef>
              <a:spcAft>
                <a:spcPts val="0"/>
              </a:spcAft>
              <a:buClr>
                <a:schemeClr val="dk1"/>
              </a:buClr>
              <a:buSzPts val="1800"/>
              <a:buFont typeface="Arial Narrow"/>
              <a:buNone/>
            </a:pPr>
            <a:r>
              <a:t/>
            </a:r>
            <a:endParaRPr b="0" i="0" sz="1800" u="none" cap="none" strike="noStrike">
              <a:solidFill>
                <a:schemeClr val="dk1"/>
              </a:solidFill>
              <a:latin typeface="Arial Narrow"/>
              <a:ea typeface="Arial Narrow"/>
              <a:cs typeface="Arial Narrow"/>
              <a:sym typeface="Arial Narro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6"/>
          <p:cNvSpPr txBox="1"/>
          <p:nvPr/>
        </p:nvSpPr>
        <p:spPr>
          <a:xfrm>
            <a:off x="1543050" y="944562"/>
            <a:ext cx="9236075" cy="70802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2A99A3"/>
              </a:buClr>
              <a:buSzPts val="4000"/>
              <a:buFont typeface="Arial Narrow"/>
              <a:buNone/>
            </a:pPr>
            <a:r>
              <a:rPr b="1" i="0" lang="en-US" sz="4000" u="none" cap="none" strike="noStrike">
                <a:solidFill>
                  <a:srgbClr val="2A99A3"/>
                </a:solidFill>
                <a:latin typeface="Arial Narrow"/>
                <a:ea typeface="Arial Narrow"/>
                <a:cs typeface="Arial Narrow"/>
                <a:sym typeface="Arial Narrow"/>
              </a:rPr>
              <a:t>Objetivos del proyecto</a:t>
            </a:r>
            <a:endParaRPr b="0" i="0" sz="1400" u="none" cap="none" strike="noStrike">
              <a:solidFill>
                <a:srgbClr val="000000"/>
              </a:solidFill>
              <a:latin typeface="Arial"/>
              <a:ea typeface="Arial"/>
              <a:cs typeface="Arial"/>
              <a:sym typeface="Arial"/>
            </a:endParaRPr>
          </a:p>
        </p:txBody>
      </p:sp>
      <p:sp>
        <p:nvSpPr>
          <p:cNvPr id="186" name="Google Shape;186;p6"/>
          <p:cNvSpPr txBox="1"/>
          <p:nvPr/>
        </p:nvSpPr>
        <p:spPr>
          <a:xfrm>
            <a:off x="741362" y="2165350"/>
            <a:ext cx="11064900" cy="33195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1000"/>
              </a:spcBef>
              <a:spcAft>
                <a:spcPts val="0"/>
              </a:spcAft>
              <a:buClr>
                <a:schemeClr val="dk1"/>
              </a:buClr>
              <a:buSzPts val="1800"/>
              <a:buFont typeface="Arial Narrow"/>
              <a:buNone/>
            </a:pPr>
            <a:r>
              <a:rPr b="1" i="0" lang="en-US" sz="1800" u="none" cap="none" strike="noStrike">
                <a:solidFill>
                  <a:schemeClr val="accent6"/>
                </a:solidFill>
                <a:latin typeface="Arial Narrow"/>
                <a:ea typeface="Arial Narrow"/>
                <a:cs typeface="Arial Narrow"/>
                <a:sym typeface="Arial Narrow"/>
              </a:rPr>
              <a:t>Objetivo General</a:t>
            </a:r>
            <a:r>
              <a:rPr b="0" i="0" lang="en-US" sz="1800" u="none" cap="none" strike="noStrike">
                <a:solidFill>
                  <a:schemeClr val="accent6"/>
                </a:solidFill>
                <a:latin typeface="Arial Narrow"/>
                <a:ea typeface="Arial Narrow"/>
                <a:cs typeface="Arial Narrow"/>
                <a:sym typeface="Arial Narrow"/>
              </a:rPr>
              <a:t>:</a:t>
            </a:r>
            <a:r>
              <a:rPr b="0" i="1" lang="en-US" sz="1800" u="none" cap="none" strike="noStrike">
                <a:solidFill>
                  <a:schemeClr val="dk1"/>
                </a:solidFill>
                <a:latin typeface="Arial Narrow"/>
                <a:ea typeface="Arial Narrow"/>
                <a:cs typeface="Arial Narrow"/>
                <a:sym typeface="Arial Narrow"/>
              </a:rPr>
              <a:t> </a:t>
            </a:r>
            <a:r>
              <a:rPr b="0" i="0" lang="en-US" sz="1600" u="none" cap="none" strike="noStrike">
                <a:solidFill>
                  <a:srgbClr val="222222"/>
                </a:solidFill>
                <a:highlight>
                  <a:srgbClr val="FFFFFF"/>
                </a:highlight>
                <a:latin typeface="Arial"/>
                <a:ea typeface="Arial"/>
                <a:cs typeface="Arial"/>
                <a:sym typeface="Arial"/>
              </a:rPr>
              <a:t>Desarrollar una aplicación web que permita facilitar la administración y acceso a los documentos estudiantiles, notas, préstamos de libros y analíticas en la institución San Juan Bautista de la Salle.</a:t>
            </a:r>
            <a:endParaRPr b="0" i="0" sz="21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1000"/>
              </a:spcBef>
              <a:spcAft>
                <a:spcPts val="0"/>
              </a:spcAft>
              <a:buClr>
                <a:schemeClr val="dk1"/>
              </a:buClr>
              <a:buSzPts val="1800"/>
              <a:buFont typeface="Arial Narrow"/>
              <a:buNone/>
            </a:pPr>
            <a:r>
              <a:t/>
            </a:r>
            <a:endParaRPr b="0" i="0" sz="15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1000"/>
              </a:spcBef>
              <a:spcAft>
                <a:spcPts val="0"/>
              </a:spcAft>
              <a:buClr>
                <a:schemeClr val="dk1"/>
              </a:buClr>
              <a:buSzPts val="1800"/>
              <a:buFont typeface="Arial Narrow"/>
              <a:buNone/>
            </a:pPr>
            <a:r>
              <a:rPr b="1" i="0" lang="en-US" sz="1600" u="none" cap="none" strike="noStrike">
                <a:solidFill>
                  <a:schemeClr val="accent6"/>
                </a:solidFill>
                <a:latin typeface="Arial Narrow"/>
                <a:ea typeface="Arial Narrow"/>
                <a:cs typeface="Arial Narrow"/>
                <a:sym typeface="Arial Narrow"/>
              </a:rPr>
              <a:t>Objetivos Específicos</a:t>
            </a:r>
            <a:r>
              <a:rPr b="1" i="1" lang="en-US" sz="1600" u="none" cap="none" strike="noStrike">
                <a:solidFill>
                  <a:schemeClr val="accent6"/>
                </a:solidFill>
                <a:latin typeface="Arial Narrow"/>
                <a:ea typeface="Arial Narrow"/>
                <a:cs typeface="Arial Narrow"/>
                <a:sym typeface="Arial Narrow"/>
              </a:rPr>
              <a:t>:</a:t>
            </a:r>
            <a:r>
              <a:rPr b="1" i="1" lang="en-US" sz="1600" u="none" cap="none" strike="noStrike">
                <a:solidFill>
                  <a:srgbClr val="FF0000"/>
                </a:solidFill>
                <a:latin typeface="Arial Narrow"/>
                <a:ea typeface="Arial Narrow"/>
                <a:cs typeface="Arial Narrow"/>
                <a:sym typeface="Arial Narrow"/>
              </a:rPr>
              <a:t>  </a:t>
            </a:r>
            <a:endParaRPr b="1" i="1" sz="1600" u="none" cap="none" strike="noStrike">
              <a:solidFill>
                <a:srgbClr val="FF0000"/>
              </a:solidFill>
              <a:latin typeface="Arial Narrow"/>
              <a:ea typeface="Arial Narrow"/>
              <a:cs typeface="Arial Narrow"/>
              <a:sym typeface="Arial Narrow"/>
            </a:endParaRPr>
          </a:p>
          <a:p>
            <a:pPr indent="-330200" lvl="0" marL="457200" marR="0" rtl="0" algn="l">
              <a:lnSpc>
                <a:spcPct val="100000"/>
              </a:lnSpc>
              <a:spcBef>
                <a:spcPts val="0"/>
              </a:spcBef>
              <a:spcAft>
                <a:spcPts val="0"/>
              </a:spcAft>
              <a:buClr>
                <a:schemeClr val="dk1"/>
              </a:buClr>
              <a:buSzPts val="1600"/>
              <a:buFont typeface="Noto Sans Symbols"/>
              <a:buChar char="●"/>
            </a:pPr>
            <a:r>
              <a:rPr b="1" i="0" lang="en-US" sz="1600" u="none" cap="none" strike="noStrike">
                <a:solidFill>
                  <a:schemeClr val="dk1"/>
                </a:solidFill>
                <a:latin typeface="Times New Roman"/>
                <a:ea typeface="Times New Roman"/>
                <a:cs typeface="Times New Roman"/>
                <a:sym typeface="Times New Roman"/>
              </a:rPr>
              <a:t> </a:t>
            </a:r>
            <a:r>
              <a:rPr b="0" i="0" lang="en-US" sz="1600" u="none" cap="none" strike="noStrike">
                <a:solidFill>
                  <a:srgbClr val="222222"/>
                </a:solidFill>
                <a:highlight>
                  <a:srgbClr val="FFFFFF"/>
                </a:highlight>
                <a:latin typeface="Arial"/>
                <a:ea typeface="Arial"/>
                <a:cs typeface="Arial"/>
                <a:sym typeface="Arial"/>
              </a:rPr>
              <a:t>Recopilar información institucional, tanto los datos de los estudiantes como los documentos de la institución en nuestro aplicativo web.</a:t>
            </a:r>
            <a:endParaRPr b="0" i="0" sz="1600" u="none" cap="none" strike="noStrike">
              <a:solidFill>
                <a:srgbClr val="222222"/>
              </a:solidFill>
              <a:highlight>
                <a:srgbClr val="FFFFFF"/>
              </a:highlight>
              <a:latin typeface="Arial"/>
              <a:ea typeface="Arial"/>
              <a:cs typeface="Arial"/>
              <a:sym typeface="Arial"/>
            </a:endParaRPr>
          </a:p>
          <a:p>
            <a:pPr indent="-330200" lvl="0" marL="457200" marR="0" rtl="0" algn="just">
              <a:lnSpc>
                <a:spcPct val="100000"/>
              </a:lnSpc>
              <a:spcBef>
                <a:spcPts val="0"/>
              </a:spcBef>
              <a:spcAft>
                <a:spcPts val="0"/>
              </a:spcAft>
              <a:buClr>
                <a:srgbClr val="222222"/>
              </a:buClr>
              <a:buSzPts val="1600"/>
              <a:buFont typeface="Arial"/>
              <a:buChar char="●"/>
            </a:pPr>
            <a:r>
              <a:rPr b="0" i="0" lang="en-US" sz="1600" u="none" cap="none" strike="noStrike">
                <a:solidFill>
                  <a:srgbClr val="222222"/>
                </a:solidFill>
                <a:highlight>
                  <a:srgbClr val="FFFFFF"/>
                </a:highlight>
                <a:latin typeface="Arial"/>
                <a:ea typeface="Arial"/>
                <a:cs typeface="Arial"/>
                <a:sym typeface="Arial"/>
              </a:rPr>
              <a:t>Dar acceso a la comunidad educativa a descargar cierto tipo de documentos como lo pueden ser notas, certificados, entre otros.</a:t>
            </a:r>
            <a:endParaRPr b="0" i="0" sz="1600" u="none" cap="none" strike="noStrike">
              <a:solidFill>
                <a:srgbClr val="222222"/>
              </a:solidFill>
              <a:highlight>
                <a:srgbClr val="FFFFFF"/>
              </a:highlight>
              <a:latin typeface="Arial"/>
              <a:ea typeface="Arial"/>
              <a:cs typeface="Arial"/>
              <a:sym typeface="Arial"/>
            </a:endParaRPr>
          </a:p>
          <a:p>
            <a:pPr indent="-330200" lvl="0" marL="457200" marR="0" rtl="0" algn="just">
              <a:lnSpc>
                <a:spcPct val="100000"/>
              </a:lnSpc>
              <a:spcBef>
                <a:spcPts val="0"/>
              </a:spcBef>
              <a:spcAft>
                <a:spcPts val="0"/>
              </a:spcAft>
              <a:buClr>
                <a:srgbClr val="222222"/>
              </a:buClr>
              <a:buSzPts val="1600"/>
              <a:buFont typeface="Arial"/>
              <a:buChar char="●"/>
            </a:pPr>
            <a:r>
              <a:rPr b="0" i="0" lang="en-US" sz="1600" u="none" cap="none" strike="noStrike">
                <a:solidFill>
                  <a:srgbClr val="222222"/>
                </a:solidFill>
                <a:highlight>
                  <a:srgbClr val="FFFFFF"/>
                </a:highlight>
                <a:latin typeface="Arial"/>
                <a:ea typeface="Arial"/>
                <a:cs typeface="Arial"/>
                <a:sym typeface="Arial"/>
              </a:rPr>
              <a:t>Crear un sistema en la aplicación web que permita gestionar los libros de la biblioteca permitiendo hacer préstamos y ver cuales no están disponibles.</a:t>
            </a:r>
            <a:endParaRPr b="0" i="0" sz="1600" u="none" cap="none" strike="noStrike">
              <a:solidFill>
                <a:srgbClr val="222222"/>
              </a:solidFill>
              <a:highlight>
                <a:srgbClr val="FFFFFF"/>
              </a:highlight>
              <a:latin typeface="Arial"/>
              <a:ea typeface="Arial"/>
              <a:cs typeface="Arial"/>
              <a:sym typeface="Arial"/>
            </a:endParaRPr>
          </a:p>
          <a:p>
            <a:pPr indent="-330200" lvl="0" marL="457200" marR="0" rtl="0" algn="l">
              <a:lnSpc>
                <a:spcPct val="100000"/>
              </a:lnSpc>
              <a:spcBef>
                <a:spcPts val="0"/>
              </a:spcBef>
              <a:spcAft>
                <a:spcPts val="0"/>
              </a:spcAft>
              <a:buClr>
                <a:srgbClr val="222222"/>
              </a:buClr>
              <a:buSzPts val="1600"/>
              <a:buFont typeface="Arial"/>
              <a:buChar char="●"/>
            </a:pPr>
            <a:r>
              <a:rPr b="0" i="0" lang="en-US" sz="1600" u="none" cap="none" strike="noStrike">
                <a:solidFill>
                  <a:srgbClr val="222222"/>
                </a:solidFill>
                <a:highlight>
                  <a:srgbClr val="FFFFFF"/>
                </a:highlight>
                <a:latin typeface="Arial"/>
                <a:ea typeface="Arial"/>
                <a:cs typeface="Arial"/>
                <a:sym typeface="Arial"/>
              </a:rPr>
              <a:t>Reducir costos en papelería en lo que respecta la administración y dando la oportunidad de distribuir los recursos que eran destinados a la papelería física a otros aspectos de la institución educativa San Juan Bautista de la Salle.</a:t>
            </a:r>
            <a:endParaRPr b="1" i="0" sz="1800" u="none" cap="none" strike="noStrike">
              <a:solidFill>
                <a:schemeClr val="dk1"/>
              </a:solidFill>
              <a:latin typeface="Arial Narrow"/>
              <a:ea typeface="Arial Narrow"/>
              <a:cs typeface="Arial Narrow"/>
              <a:sym typeface="Arial Narrow"/>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7"/>
          <p:cNvSpPr txBox="1"/>
          <p:nvPr/>
        </p:nvSpPr>
        <p:spPr>
          <a:xfrm>
            <a:off x="1543050" y="979487"/>
            <a:ext cx="9236075" cy="70802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2A99A3"/>
              </a:buClr>
              <a:buSzPts val="4000"/>
              <a:buFont typeface="Arial Narrow"/>
              <a:buNone/>
            </a:pPr>
            <a:r>
              <a:rPr b="1" i="0" lang="en-US" sz="4000" u="none" cap="none" strike="noStrike">
                <a:solidFill>
                  <a:srgbClr val="2A99A3"/>
                </a:solidFill>
                <a:latin typeface="Arial Narrow"/>
                <a:ea typeface="Arial Narrow"/>
                <a:cs typeface="Arial Narrow"/>
                <a:sym typeface="Arial Narrow"/>
              </a:rPr>
              <a:t>Metodología </a:t>
            </a:r>
            <a:endParaRPr b="0" i="0" sz="1400" u="none" cap="none" strike="noStrike">
              <a:solidFill>
                <a:srgbClr val="000000"/>
              </a:solidFill>
              <a:latin typeface="Arial"/>
              <a:ea typeface="Arial"/>
              <a:cs typeface="Arial"/>
              <a:sym typeface="Arial"/>
            </a:endParaRPr>
          </a:p>
        </p:txBody>
      </p:sp>
      <p:sp>
        <p:nvSpPr>
          <p:cNvPr id="192" name="Google Shape;192;p7"/>
          <p:cNvSpPr txBox="1"/>
          <p:nvPr/>
        </p:nvSpPr>
        <p:spPr>
          <a:xfrm>
            <a:off x="838200" y="1952625"/>
            <a:ext cx="10515600" cy="4351337"/>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chemeClr val="dk1"/>
              </a:buClr>
              <a:buSzPts val="1100"/>
              <a:buFont typeface="Arial"/>
              <a:buNone/>
            </a:pPr>
            <a:r>
              <a:rPr b="1" i="0" lang="en-US" sz="1000" u="none" cap="none" strike="noStrike">
                <a:solidFill>
                  <a:schemeClr val="accent6"/>
                </a:solidFill>
                <a:latin typeface="Arial"/>
                <a:ea typeface="Arial"/>
                <a:cs typeface="Arial"/>
                <a:sym typeface="Arial"/>
              </a:rPr>
              <a:t>Fase 1 - Investigación y creación de la marca</a:t>
            </a:r>
            <a:endParaRPr b="1"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n-US" sz="1000" u="none" cap="none" strike="noStrike">
                <a:solidFill>
                  <a:schemeClr val="dk1"/>
                </a:solidFill>
                <a:latin typeface="Arial"/>
                <a:ea typeface="Arial"/>
                <a:cs typeface="Arial"/>
                <a:sym typeface="Arial"/>
              </a:rPr>
              <a:t>Buscamos información referente al problema, partimos de temas como gestión de datos, cómo se administraba los papeles de los estudiantes en los colegios de Medellín, la viabilidad del proyecto a futuro y los problemas que podría cubrir solucionandolos.</a:t>
            </a:r>
            <a:endParaRPr b="0" i="0" sz="10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n-US" sz="1000" u="none" cap="none" strike="noStrike">
                <a:solidFill>
                  <a:schemeClr val="dk1"/>
                </a:solidFill>
                <a:latin typeface="Arial"/>
                <a:ea typeface="Arial"/>
                <a:cs typeface="Arial"/>
                <a:sym typeface="Arial"/>
              </a:rPr>
              <a:t>Posterior a esto creamos las bases de la marca del proyecto para tener una identidad y así como los estudiantes y los directivos puedan reconocer de manera fácil y amigable nuestro aplicativo.</a:t>
            </a:r>
            <a:endParaRPr b="0" i="0" sz="10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t/>
            </a:r>
            <a:endParaRPr b="0"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1" i="0" lang="en-US" sz="1000" u="none" cap="none" strike="noStrike">
                <a:solidFill>
                  <a:schemeClr val="accent6"/>
                </a:solidFill>
                <a:latin typeface="Arial"/>
                <a:ea typeface="Arial"/>
                <a:cs typeface="Arial"/>
                <a:sym typeface="Arial"/>
              </a:rPr>
              <a:t>Fase 2 - Planeación y documentación</a:t>
            </a:r>
            <a:endParaRPr b="1"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n-US" sz="1000" u="none" cap="none" strike="noStrike">
                <a:solidFill>
                  <a:schemeClr val="dk1"/>
                </a:solidFill>
                <a:latin typeface="Arial"/>
                <a:ea typeface="Arial"/>
                <a:cs typeface="Arial"/>
                <a:sym typeface="Arial"/>
              </a:rPr>
              <a:t>Planeamos cómo será el proceso de desarrollo de EduSync desde sus bases hasta el producto final, pasando por las fases ya propuestas y aplicando metodologías eficientes para su desarrollo en equipo y desarrollarlo en el tiempo estipulado.</a:t>
            </a:r>
            <a:endParaRPr b="0" i="0" sz="10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n-US" sz="1000" u="none" cap="none" strike="noStrike">
                <a:solidFill>
                  <a:schemeClr val="dk1"/>
                </a:solidFill>
                <a:latin typeface="Arial"/>
                <a:ea typeface="Arial"/>
                <a:cs typeface="Arial"/>
                <a:sym typeface="Arial"/>
              </a:rPr>
              <a:t>La documentación se desarrollará al tiempo en que se crea la app para buen manejo interno y externo de EduSync, contará con cortos tutoriales que expliquen su uso y todos los pasos para realizar específicas funciones.</a:t>
            </a:r>
            <a:endParaRPr b="0" i="0" sz="10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t/>
            </a:r>
            <a:endParaRPr b="1"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1" i="0" lang="en-US" sz="1000" u="none" cap="none" strike="noStrike">
                <a:solidFill>
                  <a:schemeClr val="accent6"/>
                </a:solidFill>
                <a:latin typeface="Arial"/>
                <a:ea typeface="Arial"/>
                <a:cs typeface="Arial"/>
                <a:sym typeface="Arial"/>
              </a:rPr>
              <a:t>Fase 3 - Diseño de interfaces e interacción</a:t>
            </a:r>
            <a:endParaRPr b="1"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n-US" sz="1000" u="none" cap="none" strike="noStrike">
                <a:solidFill>
                  <a:schemeClr val="dk1"/>
                </a:solidFill>
                <a:latin typeface="Arial"/>
                <a:ea typeface="Arial"/>
                <a:cs typeface="Arial"/>
                <a:sym typeface="Arial"/>
              </a:rPr>
              <a:t>Se desarrollarán todas las interfaces del sitio web en la aplicación Figma incluyendo la mayoría de dispositivos electrónicos, haciendo uso de conceptos de UI/UX para ser fácil de entender y amigable para el usuario. </a:t>
            </a:r>
            <a:endParaRPr b="0" i="0" sz="10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t/>
            </a:r>
            <a:endParaRPr b="1"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1" i="0" lang="en-US" sz="1000" u="none" cap="none" strike="noStrike">
                <a:solidFill>
                  <a:schemeClr val="accent6"/>
                </a:solidFill>
                <a:latin typeface="Arial"/>
                <a:ea typeface="Arial"/>
                <a:cs typeface="Arial"/>
                <a:sym typeface="Arial"/>
              </a:rPr>
              <a:t>Fase 4 - Desarrollo del aplicativo web</a:t>
            </a:r>
            <a:endParaRPr b="1"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n-US" sz="1000" u="none" cap="none" strike="noStrike">
                <a:solidFill>
                  <a:schemeClr val="dk1"/>
                </a:solidFill>
                <a:latin typeface="Arial"/>
                <a:ea typeface="Arial"/>
                <a:cs typeface="Arial"/>
                <a:sym typeface="Arial"/>
              </a:rPr>
              <a:t>Haremos uso de nuestros conocimientos para aplicarlos en la web. Se usarán tecnologías como JS, ajax, sql, php, (Html, Css) que cumplira con todas las funciones ya propuestas en la fase 2.</a:t>
            </a:r>
            <a:endParaRPr b="0" i="0" sz="10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t/>
            </a:r>
            <a:endParaRPr b="1"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1" i="0" lang="en-US" sz="1000" u="none" cap="none" strike="noStrike">
                <a:solidFill>
                  <a:schemeClr val="accent6"/>
                </a:solidFill>
                <a:latin typeface="Arial"/>
                <a:ea typeface="Arial"/>
                <a:cs typeface="Arial"/>
                <a:sym typeface="Arial"/>
              </a:rPr>
              <a:t>Fase 5 - Prueba y retroalimentación </a:t>
            </a:r>
            <a:endParaRPr b="1"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n-US" sz="1000" u="none" cap="none" strike="noStrike">
                <a:solidFill>
                  <a:schemeClr val="dk1"/>
                </a:solidFill>
                <a:latin typeface="Arial"/>
                <a:ea typeface="Arial"/>
                <a:cs typeface="Arial"/>
                <a:sym typeface="Arial"/>
              </a:rPr>
              <a:t>Pondremos a prueba la página, para así reconocer bugs en el aplicativo web. Al final de este testeo se darán indicaciones de qué mejorar para generar así un mejor sitio web.</a:t>
            </a:r>
            <a:endParaRPr b="0" i="0" sz="10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t/>
            </a:r>
            <a:endParaRPr b="1"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1" i="0" lang="en-US" sz="1000" u="none" cap="none" strike="noStrike">
                <a:solidFill>
                  <a:schemeClr val="accent6"/>
                </a:solidFill>
                <a:latin typeface="Arial"/>
                <a:ea typeface="Arial"/>
                <a:cs typeface="Arial"/>
                <a:sym typeface="Arial"/>
              </a:rPr>
              <a:t>Fase 6 - Desarrollo del aplicativo de escritorio </a:t>
            </a:r>
            <a:endParaRPr b="1"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n-US" sz="1000" u="none" cap="none" strike="noStrike">
                <a:solidFill>
                  <a:schemeClr val="dk1"/>
                </a:solidFill>
                <a:latin typeface="Arial"/>
                <a:ea typeface="Arial"/>
                <a:cs typeface="Arial"/>
                <a:sym typeface="Arial"/>
              </a:rPr>
              <a:t>Se usará todo el diseño ya hecho en la fase 3, en la cual se pasará a la tecnología ElectronJs para sustituir la falta de conexión a internet.</a:t>
            </a:r>
            <a:endParaRPr b="0" i="0" sz="10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t/>
            </a:r>
            <a:endParaRPr b="1" i="0" sz="10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1" i="0" lang="en-US" sz="1000" u="none" cap="none" strike="noStrike">
                <a:solidFill>
                  <a:schemeClr val="accent6"/>
                </a:solidFill>
                <a:latin typeface="Arial"/>
                <a:ea typeface="Arial"/>
                <a:cs typeface="Arial"/>
                <a:sym typeface="Arial"/>
              </a:rPr>
              <a:t>Fase 7 - Lanzamiento de la versión Beta</a:t>
            </a:r>
            <a:endParaRPr b="1" i="0" sz="1000" u="none" cap="none" strike="noStrike">
              <a:solidFill>
                <a:schemeClr val="accent6"/>
              </a:solidFill>
              <a:latin typeface="Arial"/>
              <a:ea typeface="Arial"/>
              <a:cs typeface="Arial"/>
              <a:sym typeface="Arial"/>
            </a:endParaRPr>
          </a:p>
          <a:p>
            <a:pPr indent="0" lvl="0" marL="0" marR="0" rtl="0" algn="just">
              <a:lnSpc>
                <a:spcPct val="100000"/>
              </a:lnSpc>
              <a:spcBef>
                <a:spcPts val="0"/>
              </a:spcBef>
              <a:spcAft>
                <a:spcPts val="0"/>
              </a:spcAft>
              <a:buClr>
                <a:schemeClr val="dk1"/>
              </a:buClr>
              <a:buSzPts val="1100"/>
              <a:buFont typeface="Arial"/>
              <a:buNone/>
            </a:pPr>
            <a:r>
              <a:rPr b="0" i="0" lang="en-US" sz="1000" u="none" cap="none" strike="noStrike">
                <a:solidFill>
                  <a:schemeClr val="dk1"/>
                </a:solidFill>
                <a:latin typeface="Arial"/>
                <a:ea typeface="Arial"/>
                <a:cs typeface="Arial"/>
                <a:sym typeface="Arial"/>
              </a:rPr>
              <a:t>El sitio web y aplicativo será lanzado a internet y la cual se le estará dando soporte a medida que este avance </a:t>
            </a:r>
            <a:endParaRPr b="0" i="0" sz="10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800"/>
              <a:buFont typeface="Arial Narrow"/>
              <a:buNone/>
            </a:pPr>
            <a:r>
              <a:t/>
            </a:r>
            <a:endParaRPr b="0" i="0" sz="1800" u="none" cap="none" strike="noStrike">
              <a:solidFill>
                <a:schemeClr val="dk1"/>
              </a:solidFill>
              <a:latin typeface="Arial Narrow"/>
              <a:ea typeface="Arial Narrow"/>
              <a:cs typeface="Arial Narrow"/>
              <a:sym typeface="Arial Narro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8"/>
          <p:cNvSpPr txBox="1"/>
          <p:nvPr/>
        </p:nvSpPr>
        <p:spPr>
          <a:xfrm>
            <a:off x="1543050" y="979487"/>
            <a:ext cx="9236075" cy="70802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2A99A3"/>
              </a:buClr>
              <a:buSzPts val="4000"/>
              <a:buFont typeface="Arial Narrow"/>
              <a:buNone/>
            </a:pPr>
            <a:r>
              <a:rPr b="1" i="0" lang="en-US" sz="4000" u="none" cap="none" strike="noStrike">
                <a:solidFill>
                  <a:srgbClr val="2A99A3"/>
                </a:solidFill>
                <a:latin typeface="Arial Narrow"/>
                <a:ea typeface="Arial Narrow"/>
                <a:cs typeface="Arial Narrow"/>
                <a:sym typeface="Arial Narrow"/>
              </a:rPr>
              <a:t>Resultados y productos esperados </a:t>
            </a:r>
            <a:endParaRPr b="0" i="0" sz="1400" u="none" cap="none" strike="noStrike">
              <a:solidFill>
                <a:srgbClr val="000000"/>
              </a:solidFill>
              <a:latin typeface="Arial"/>
              <a:ea typeface="Arial"/>
              <a:cs typeface="Arial"/>
              <a:sym typeface="Arial"/>
            </a:endParaRPr>
          </a:p>
        </p:txBody>
      </p:sp>
      <p:sp>
        <p:nvSpPr>
          <p:cNvPr id="198" name="Google Shape;198;p8"/>
          <p:cNvSpPr txBox="1"/>
          <p:nvPr/>
        </p:nvSpPr>
        <p:spPr>
          <a:xfrm>
            <a:off x="2049462" y="2303462"/>
            <a:ext cx="8221800" cy="2635200"/>
          </a:xfrm>
          <a:prstGeom prst="rect">
            <a:avLst/>
          </a:prstGeom>
          <a:noFill/>
          <a:ln>
            <a:noFill/>
          </a:ln>
        </p:spPr>
        <p:txBody>
          <a:bodyPr anchorCtr="0" anchor="t" bIns="45700" lIns="91425" spcFirstLastPara="1" rIns="91425" wrap="square" tIns="45700">
            <a:spAutoFit/>
          </a:bodyPr>
          <a:lstStyle/>
          <a:p>
            <a:pPr indent="0" lvl="0" marL="0" marR="0" rtl="0" algn="just">
              <a:lnSpc>
                <a:spcPct val="115000"/>
              </a:lnSpc>
              <a:spcBef>
                <a:spcPts val="0"/>
              </a:spcBef>
              <a:spcAft>
                <a:spcPts val="0"/>
              </a:spcAft>
              <a:buClr>
                <a:schemeClr val="dk1"/>
              </a:buClr>
              <a:buSzPts val="1100"/>
              <a:buFont typeface="Arial"/>
              <a:buNone/>
            </a:pPr>
            <a:r>
              <a:rPr b="0" i="0" lang="en-US" sz="1600" u="none" cap="none" strike="noStrike">
                <a:solidFill>
                  <a:schemeClr val="dk1"/>
                </a:solidFill>
                <a:latin typeface="Arial"/>
                <a:ea typeface="Arial"/>
                <a:cs typeface="Arial"/>
                <a:sym typeface="Arial"/>
              </a:rPr>
              <a:t>EduSync tiene como alcance desarrollar un software que resuelva la falta de eficiencia en la gestión de los documentos y datos registrados, tales como el papeleo hasta los libros de la institución. también aportar a la reducción del impacto ambiental que genera el gasto de papel.</a:t>
            </a:r>
            <a:endParaRPr b="0" i="0" sz="16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chemeClr val="dk1"/>
              </a:buClr>
              <a:buSzPts val="1100"/>
              <a:buFont typeface="Arial"/>
              <a:buNone/>
            </a:pPr>
            <a:r>
              <a:t/>
            </a:r>
            <a:endParaRPr b="0" i="0" sz="1600" u="none" cap="none" strike="noStrike">
              <a:solidFill>
                <a:schemeClr val="dk1"/>
              </a:solidFill>
              <a:latin typeface="Arial"/>
              <a:ea typeface="Arial"/>
              <a:cs typeface="Arial"/>
              <a:sym typeface="Arial"/>
            </a:endParaRPr>
          </a:p>
          <a:p>
            <a:pPr indent="0" lvl="0" marL="0" marR="0" rtl="0" algn="just">
              <a:lnSpc>
                <a:spcPct val="115000"/>
              </a:lnSpc>
              <a:spcBef>
                <a:spcPts val="0"/>
              </a:spcBef>
              <a:spcAft>
                <a:spcPts val="0"/>
              </a:spcAft>
              <a:buClr>
                <a:schemeClr val="dk1"/>
              </a:buClr>
              <a:buSzPts val="1100"/>
              <a:buFont typeface="Arial"/>
              <a:buNone/>
            </a:pPr>
            <a:r>
              <a:rPr b="0" i="0" lang="en-US" sz="1600" u="none" cap="none" strike="noStrike">
                <a:solidFill>
                  <a:schemeClr val="dk1"/>
                </a:solidFill>
                <a:latin typeface="Arial"/>
                <a:ea typeface="Arial"/>
                <a:cs typeface="Arial"/>
                <a:sym typeface="Arial"/>
              </a:rPr>
              <a:t>También favorecer la exportación de datos a otras entidades institucionales. ahorrando el uso de papeleo y tiempo con el simple hecho de otorgar los documentos en pdf al usuario o directamente a la institución.</a:t>
            </a:r>
            <a:endParaRPr b="0" i="0" sz="18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9"/>
          <p:cNvSpPr txBox="1"/>
          <p:nvPr/>
        </p:nvSpPr>
        <p:spPr>
          <a:xfrm>
            <a:off x="1543050" y="979487"/>
            <a:ext cx="9236075" cy="70802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2A99A3"/>
              </a:buClr>
              <a:buSzPts val="4000"/>
              <a:buFont typeface="Arial Narrow"/>
              <a:buNone/>
            </a:pPr>
            <a:r>
              <a:rPr b="1" i="0" lang="en-US" sz="4000" u="none" cap="none" strike="noStrike">
                <a:solidFill>
                  <a:srgbClr val="2A99A3"/>
                </a:solidFill>
                <a:latin typeface="Arial Narrow"/>
                <a:ea typeface="Arial Narrow"/>
                <a:cs typeface="Arial Narrow"/>
                <a:sym typeface="Arial Narrow"/>
              </a:rPr>
              <a:t>Referencias. </a:t>
            </a:r>
            <a:endParaRPr b="0" i="0" sz="1400" u="none" cap="none" strike="noStrike">
              <a:solidFill>
                <a:srgbClr val="000000"/>
              </a:solidFill>
              <a:latin typeface="Arial"/>
              <a:ea typeface="Arial"/>
              <a:cs typeface="Arial"/>
              <a:sym typeface="Arial"/>
            </a:endParaRPr>
          </a:p>
        </p:txBody>
      </p:sp>
      <p:sp>
        <p:nvSpPr>
          <p:cNvPr id="204" name="Google Shape;204;p9"/>
          <p:cNvSpPr txBox="1"/>
          <p:nvPr/>
        </p:nvSpPr>
        <p:spPr>
          <a:xfrm>
            <a:off x="2049462" y="2303462"/>
            <a:ext cx="8221800" cy="3921600"/>
          </a:xfrm>
          <a:prstGeom prst="rect">
            <a:avLst/>
          </a:prstGeom>
          <a:noFill/>
          <a:ln>
            <a:noFill/>
          </a:ln>
        </p:spPr>
        <p:txBody>
          <a:bodyPr anchorCtr="0" anchor="t" bIns="45700" lIns="91425" spcFirstLastPara="1" rIns="91425" wrap="square" tIns="45700">
            <a:spAutoFit/>
          </a:bodyPr>
          <a:lstStyle/>
          <a:p>
            <a:pPr indent="0" lvl="0" marL="0" marR="0" rtl="0" algn="just">
              <a:lnSpc>
                <a:spcPct val="107916"/>
              </a:lnSpc>
              <a:spcBef>
                <a:spcPts val="0"/>
              </a:spcBef>
              <a:spcAft>
                <a:spcPts val="0"/>
              </a:spcAft>
              <a:buClr>
                <a:schemeClr val="dk1"/>
              </a:buClr>
              <a:buSzPts val="1100"/>
              <a:buFont typeface="Arial"/>
              <a:buNone/>
            </a:pPr>
            <a:r>
              <a:rPr b="1" i="0" lang="en-US" sz="1400" u="none" cap="none" strike="noStrike">
                <a:solidFill>
                  <a:schemeClr val="accent6"/>
                </a:solidFill>
                <a:latin typeface="Arial"/>
                <a:ea typeface="Arial"/>
                <a:cs typeface="Arial"/>
                <a:sym typeface="Arial"/>
              </a:rPr>
              <a:t>Fuentes digitales:</a:t>
            </a:r>
            <a:endParaRPr b="0" i="0" sz="1400" u="none" cap="none" strike="noStrike">
              <a:solidFill>
                <a:schemeClr val="dk1"/>
              </a:solidFill>
              <a:latin typeface="Arial"/>
              <a:ea typeface="Arial"/>
              <a:cs typeface="Arial"/>
              <a:sym typeface="Arial"/>
            </a:endParaRPr>
          </a:p>
          <a:p>
            <a:pPr indent="-330200" lvl="0" marL="457200" marR="0" rtl="0" algn="l">
              <a:lnSpc>
                <a:spcPct val="150000"/>
              </a:lnSpc>
              <a:spcBef>
                <a:spcPts val="800"/>
              </a:spcBef>
              <a:spcAft>
                <a:spcPts val="0"/>
              </a:spcAft>
              <a:buClr>
                <a:schemeClr val="dk1"/>
              </a:buClr>
              <a:buSzPts val="1600"/>
              <a:buFont typeface="Arial"/>
              <a:buChar char="●"/>
            </a:pPr>
            <a:r>
              <a:rPr b="0" i="0" lang="en-US" sz="1600" u="sng" cap="none" strike="noStrike">
                <a:solidFill>
                  <a:schemeClr val="hlink"/>
                </a:solidFill>
                <a:latin typeface="Arial"/>
                <a:ea typeface="Arial"/>
                <a:cs typeface="Arial"/>
                <a:sym typeface="Arial"/>
                <a:hlinkClick r:id="rId4"/>
              </a:rPr>
              <a:t>https://www.lavanguardia.com/vida/20200709/482201918767/colombia-perdio-158894-hectareas-de-bosques-en-2019-por-la-deforestacion.html</a:t>
            </a:r>
            <a:endParaRPr b="0" i="0" sz="1200" u="none" cap="none" strike="noStrike">
              <a:solidFill>
                <a:schemeClr val="dk1"/>
              </a:solidFill>
              <a:latin typeface="Times New Roman"/>
              <a:ea typeface="Times New Roman"/>
              <a:cs typeface="Times New Roman"/>
              <a:sym typeface="Times New Roman"/>
            </a:endParaRPr>
          </a:p>
          <a:p>
            <a:pPr indent="-330200" lvl="0" marL="457200" marR="0" rtl="0" algn="just">
              <a:lnSpc>
                <a:spcPct val="150000"/>
              </a:lnSpc>
              <a:spcBef>
                <a:spcPts val="0"/>
              </a:spcBef>
              <a:spcAft>
                <a:spcPts val="0"/>
              </a:spcAft>
              <a:buClr>
                <a:schemeClr val="dk1"/>
              </a:buClr>
              <a:buSzPts val="1600"/>
              <a:buFont typeface="Arial"/>
              <a:buChar char="●"/>
            </a:pPr>
            <a:r>
              <a:rPr b="0" i="0" lang="en-US" sz="1600" u="sng" cap="none" strike="noStrike">
                <a:solidFill>
                  <a:srgbClr val="1155CC"/>
                </a:solidFill>
                <a:latin typeface="Arial"/>
                <a:ea typeface="Arial"/>
                <a:cs typeface="Arial"/>
                <a:sym typeface="Arial"/>
                <a:hlinkClick r:id="rId5">
                  <a:extLst>
                    <a:ext uri="{A12FA001-AC4F-418D-AE19-62706E023703}">
                      <ahyp:hlinkClr val="tx"/>
                    </a:ext>
                  </a:extLst>
                </a:hlinkClick>
              </a:rPr>
              <a:t>https://www.eltiempo.com/economia/sector-financiero/estudio-revela-cuanto-tiempo-pierden-los-colombianos-haciendo-fila-en-un-banco-146480</a:t>
            </a:r>
            <a:endParaRPr b="0" i="0" sz="1800" u="none" cap="none" strike="noStrike">
              <a:solidFill>
                <a:schemeClr val="dk1"/>
              </a:solidFill>
              <a:latin typeface="Times New Roman"/>
              <a:ea typeface="Times New Roman"/>
              <a:cs typeface="Times New Roman"/>
              <a:sym typeface="Times New Roman"/>
            </a:endParaRPr>
          </a:p>
          <a:p>
            <a:pPr indent="-330200" lvl="0" marL="457200" marR="0" rtl="0" algn="l">
              <a:lnSpc>
                <a:spcPct val="150000"/>
              </a:lnSpc>
              <a:spcBef>
                <a:spcPts val="0"/>
              </a:spcBef>
              <a:spcAft>
                <a:spcPts val="0"/>
              </a:spcAft>
              <a:buClr>
                <a:schemeClr val="dk1"/>
              </a:buClr>
              <a:buSzPts val="1600"/>
              <a:buFont typeface="Arial"/>
              <a:buChar char="●"/>
            </a:pPr>
            <a:r>
              <a:rPr b="0" i="0" lang="en-US" sz="1600" u="sng" cap="none" strike="noStrike">
                <a:solidFill>
                  <a:schemeClr val="hlink"/>
                </a:solidFill>
                <a:latin typeface="Arial"/>
                <a:ea typeface="Arial"/>
                <a:cs typeface="Arial"/>
                <a:sym typeface="Arial"/>
                <a:hlinkClick r:id="rId6"/>
              </a:rPr>
              <a:t>https://ovacen.com/impacto-medioambiental-papel/</a:t>
            </a:r>
            <a:endParaRPr b="0" i="0" sz="1200" u="none" cap="none" strike="noStrike">
              <a:solidFill>
                <a:schemeClr val="dk1"/>
              </a:solidFill>
              <a:latin typeface="Times New Roman"/>
              <a:ea typeface="Times New Roman"/>
              <a:cs typeface="Times New Roman"/>
              <a:sym typeface="Times New Roman"/>
            </a:endParaRPr>
          </a:p>
          <a:p>
            <a:pPr indent="0" lvl="0" marL="0" marR="0" rtl="0" algn="l">
              <a:lnSpc>
                <a:spcPct val="200000"/>
              </a:lnSpc>
              <a:spcBef>
                <a:spcPts val="1000"/>
              </a:spcBef>
              <a:spcAft>
                <a:spcPts val="0"/>
              </a:spcAft>
              <a:buClr>
                <a:schemeClr val="dk1"/>
              </a:buClr>
              <a:buSzPts val="1100"/>
              <a:buFont typeface="Arial"/>
              <a:buNone/>
            </a:pPr>
            <a:r>
              <a:rPr b="1" i="0" lang="en-US" sz="1600" u="none" cap="none" strike="noStrike">
                <a:solidFill>
                  <a:schemeClr val="accent6"/>
                </a:solidFill>
                <a:latin typeface="Times New Roman"/>
                <a:ea typeface="Times New Roman"/>
                <a:cs typeface="Times New Roman"/>
                <a:sym typeface="Times New Roman"/>
              </a:rPr>
              <a:t>fuentes físicas:</a:t>
            </a:r>
            <a:endParaRPr b="1" i="0" sz="1600" u="none" cap="none" strike="noStrike">
              <a:solidFill>
                <a:schemeClr val="accent6"/>
              </a:solidFill>
              <a:latin typeface="Times New Roman"/>
              <a:ea typeface="Times New Roman"/>
              <a:cs typeface="Times New Roman"/>
              <a:sym typeface="Times New Roman"/>
            </a:endParaRPr>
          </a:p>
          <a:p>
            <a:pPr indent="-330200" lvl="0" marL="457200" marR="0" rtl="0" algn="l">
              <a:lnSpc>
                <a:spcPct val="200000"/>
              </a:lnSpc>
              <a:spcBef>
                <a:spcPts val="1000"/>
              </a:spcBef>
              <a:spcAft>
                <a:spcPts val="0"/>
              </a:spcAft>
              <a:buClr>
                <a:schemeClr val="dk1"/>
              </a:buClr>
              <a:buSzPts val="1600"/>
              <a:buFont typeface="Times New Roman"/>
              <a:buChar char="●"/>
            </a:pPr>
            <a:r>
              <a:rPr b="0" i="0" lang="en-US" sz="1600" u="none" cap="none" strike="noStrike">
                <a:solidFill>
                  <a:schemeClr val="dk1"/>
                </a:solidFill>
                <a:latin typeface="Times New Roman"/>
                <a:ea typeface="Times New Roman"/>
                <a:cs typeface="Times New Roman"/>
                <a:sym typeface="Times New Roman"/>
              </a:rPr>
              <a:t>administrativos de la institución.</a:t>
            </a:r>
            <a:endParaRPr b="0" i="0" sz="16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100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2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